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.xml" ContentType="application/vnd.openxmlformats-officedocument.presentationml.notesSlide+xml"/>
  <Override PartName="/ppt/charts/chart1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8"/>
  </p:notesMasterIdLst>
  <p:sldIdLst>
    <p:sldId id="256" r:id="rId2"/>
    <p:sldId id="257" r:id="rId3"/>
    <p:sldId id="281" r:id="rId4"/>
    <p:sldId id="258" r:id="rId5"/>
    <p:sldId id="259" r:id="rId6"/>
    <p:sldId id="282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83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7382" autoAdjust="0"/>
  </p:normalViewPr>
  <p:slideViewPr>
    <p:cSldViewPr snapToGrid="0">
      <p:cViewPr varScale="1">
        <p:scale>
          <a:sx n="155" d="100"/>
          <a:sy n="155" d="100"/>
        </p:scale>
        <p:origin x="54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q-my.sharepoint.com/personal/s4702098_uq_edu_au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https://uq-my.sharepoint.com/personal/s4702098_uq_edu_au/Documents/Book1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https://uq-my.sharepoint.com/personal/s4702098_uq_edu_au/Documents/Book1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https://uq-my.sharepoint.com/personal/s4702098_uq_edu_au/Documents/Book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q-my.sharepoint.com/personal/s4702098_uq_edu_au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q-my.sharepoint.com/personal/s4702098_uq_edu_au/Documents/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q-my.sharepoint.com/personal/s4702098_uq_edu_au/Documents/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uq-my.sharepoint.com/personal/s4702098_uq_edu_au/Documents/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uq-my.sharepoint.com/personal/s4702098_uq_edu_au/Documents/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uq-my.sharepoint.com/personal/s4702098_uq_edu_au/Documents/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uq-my.sharepoint.com/personal/s4702098_uq_edu_au/Documents/Book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uq-my.sharepoint.com/personal/s4702098_uq_edu_au/Documents/Book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Time Per Loop after Optimising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'Round #1'!$A$1004</c:f>
              <c:strCache>
                <c:ptCount val="1"/>
                <c:pt idx="0">
                  <c:v>Average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'Round #1'!$B$1003:$C$1003</c:f>
              <c:strCache>
                <c:ptCount val="2"/>
                <c:pt idx="0">
                  <c:v>Baseline</c:v>
                </c:pt>
                <c:pt idx="1">
                  <c:v>Remove Loop Invariant Code</c:v>
                </c:pt>
              </c:strCache>
            </c:strRef>
          </c:cat>
          <c:val>
            <c:numRef>
              <c:f>'Round #1'!$B$1004:$C$1004</c:f>
              <c:numCache>
                <c:formatCode>General</c:formatCode>
                <c:ptCount val="2"/>
                <c:pt idx="0">
                  <c:v>1.3060000000000001E-3</c:v>
                </c:pt>
                <c:pt idx="1">
                  <c:v>1.2979999999999999E-3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9E-407D-97BE-D530864ED4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3485832"/>
        <c:axId val="583848456"/>
      </c:barChart>
      <c:catAx>
        <c:axId val="313485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848456"/>
        <c:crosses val="autoZero"/>
        <c:auto val="1"/>
        <c:lblAlgn val="ctr"/>
        <c:lblOffset val="100"/>
        <c:noMultiLvlLbl val="0"/>
      </c:catAx>
      <c:valAx>
        <c:axId val="583848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Per Loop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Average Loop Time vs Spatial Computing Techniques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Dist!$A$1:$G$1</c:f>
              <c:strCache>
                <c:ptCount val="7"/>
                <c:pt idx="0">
                  <c:v>Baseline</c:v>
                </c:pt>
                <c:pt idx="1">
                  <c:v>5 Grid</c:v>
                </c:pt>
                <c:pt idx="2">
                  <c:v>10 Grid</c:v>
                </c:pt>
                <c:pt idx="3">
                  <c:v>Octree 10m</c:v>
                </c:pt>
                <c:pt idx="4">
                  <c:v>Octree 7m</c:v>
                </c:pt>
                <c:pt idx="5">
                  <c:v>Octree 5m</c:v>
                </c:pt>
                <c:pt idx="6">
                  <c:v>Octree 3m</c:v>
                </c:pt>
              </c:strCache>
            </c:strRef>
          </c:cat>
          <c:val>
            <c:numRef>
              <c:f>Dist!$A$2:$G$2</c:f>
              <c:numCache>
                <c:formatCode>General</c:formatCode>
                <c:ptCount val="7"/>
                <c:pt idx="0">
                  <c:v>0.13038469479999984</c:v>
                </c:pt>
                <c:pt idx="1">
                  <c:v>1.2637831932773107E-2</c:v>
                </c:pt>
                <c:pt idx="2">
                  <c:v>9.1308153200000131E-2</c:v>
                </c:pt>
                <c:pt idx="3">
                  <c:v>5.1185180800000049E-2</c:v>
                </c:pt>
                <c:pt idx="4">
                  <c:v>2.8473505599999969E-2</c:v>
                </c:pt>
                <c:pt idx="5">
                  <c:v>1.7484501599999976E-2</c:v>
                </c:pt>
                <c:pt idx="6">
                  <c:v>9.1694772000000015E-3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96-41B6-820B-EE3BCF8F6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0698672"/>
        <c:axId val="310682352"/>
      </c:barChart>
      <c:catAx>
        <c:axId val="310698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682352"/>
        <c:crosses val="autoZero"/>
        <c:auto val="1"/>
        <c:lblAlgn val="ctr"/>
        <c:lblOffset val="100"/>
        <c:noMultiLvlLbl val="0"/>
      </c:catAx>
      <c:valAx>
        <c:axId val="31068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Average Loop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698672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Average Loop Time vs Spatial Computing Techniques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Dist!$A$1:$G$1</c:f>
              <c:strCache>
                <c:ptCount val="7"/>
                <c:pt idx="0">
                  <c:v>Baseline</c:v>
                </c:pt>
                <c:pt idx="1">
                  <c:v>5 Grid</c:v>
                </c:pt>
                <c:pt idx="2">
                  <c:v>10 Grid</c:v>
                </c:pt>
                <c:pt idx="3">
                  <c:v>Octree 10m</c:v>
                </c:pt>
                <c:pt idx="4">
                  <c:v>Octree 7m</c:v>
                </c:pt>
                <c:pt idx="5">
                  <c:v>Octree 5m</c:v>
                </c:pt>
                <c:pt idx="6">
                  <c:v>Octree 3m</c:v>
                </c:pt>
              </c:strCache>
            </c:strRef>
          </c:cat>
          <c:val>
            <c:numRef>
              <c:f>Dist!$A$2:$G$2</c:f>
              <c:numCache>
                <c:formatCode>General</c:formatCode>
                <c:ptCount val="7"/>
                <c:pt idx="0">
                  <c:v>0.13038469479999984</c:v>
                </c:pt>
                <c:pt idx="1">
                  <c:v>1.2637831932773107E-2</c:v>
                </c:pt>
                <c:pt idx="2">
                  <c:v>9.1308153200000131E-2</c:v>
                </c:pt>
                <c:pt idx="3">
                  <c:v>5.1185180800000049E-2</c:v>
                </c:pt>
                <c:pt idx="4">
                  <c:v>2.8473505599999969E-2</c:v>
                </c:pt>
                <c:pt idx="5">
                  <c:v>1.7484501599999976E-2</c:v>
                </c:pt>
                <c:pt idx="6">
                  <c:v>9.1694772000000015E-3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95-4229-9CF1-F266990EC2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0698672"/>
        <c:axId val="310682352"/>
      </c:barChart>
      <c:catAx>
        <c:axId val="310698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682352"/>
        <c:crosses val="autoZero"/>
        <c:auto val="1"/>
        <c:lblAlgn val="ctr"/>
        <c:lblOffset val="100"/>
        <c:noMultiLvlLbl val="0"/>
      </c:catAx>
      <c:valAx>
        <c:axId val="31068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Average Loop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698672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Average Loop Time vs Spatial Computing Techniques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Dist!$A$1:$G$1</c:f>
              <c:strCache>
                <c:ptCount val="7"/>
                <c:pt idx="0">
                  <c:v>Baseline</c:v>
                </c:pt>
                <c:pt idx="1">
                  <c:v>5 Grid</c:v>
                </c:pt>
                <c:pt idx="2">
                  <c:v>10 Grid</c:v>
                </c:pt>
                <c:pt idx="3">
                  <c:v>Octree 10m</c:v>
                </c:pt>
                <c:pt idx="4">
                  <c:v>Octree 7m</c:v>
                </c:pt>
                <c:pt idx="5">
                  <c:v>Octree 5m</c:v>
                </c:pt>
                <c:pt idx="6">
                  <c:v>Octree 3m</c:v>
                </c:pt>
              </c:strCache>
            </c:strRef>
          </c:cat>
          <c:val>
            <c:numRef>
              <c:f>Dist!$A$2:$G$2</c:f>
              <c:numCache>
                <c:formatCode>General</c:formatCode>
                <c:ptCount val="7"/>
                <c:pt idx="0">
                  <c:v>0.13038469479999984</c:v>
                </c:pt>
                <c:pt idx="1">
                  <c:v>1.2637831932773107E-2</c:v>
                </c:pt>
                <c:pt idx="2">
                  <c:v>9.1308153200000131E-2</c:v>
                </c:pt>
                <c:pt idx="3">
                  <c:v>5.1185180800000049E-2</c:v>
                </c:pt>
                <c:pt idx="4">
                  <c:v>2.8473505599999969E-2</c:v>
                </c:pt>
                <c:pt idx="5">
                  <c:v>1.7484501599999976E-2</c:v>
                </c:pt>
                <c:pt idx="6">
                  <c:v>9.1694772000000015E-3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A-4466-ADDE-F1E8BEA736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0698672"/>
        <c:axId val="310682352"/>
      </c:barChart>
      <c:catAx>
        <c:axId val="310698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682352"/>
        <c:crosses val="autoZero"/>
        <c:auto val="1"/>
        <c:lblAlgn val="ctr"/>
        <c:lblOffset val="100"/>
        <c:noMultiLvlLbl val="0"/>
      </c:catAx>
      <c:valAx>
        <c:axId val="31068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10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Average Loop Time (s)</a:t>
                </a:r>
              </a:p>
            </c:rich>
          </c:tx>
          <c:layout>
            <c:manualLayout>
              <c:xMode val="edge"/>
              <c:yMode val="edge"/>
              <c:x val="1.5627641779011364E-2"/>
              <c:y val="0.2315250916826302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698672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Loop Time vs. Distance</a:t>
            </a:r>
          </a:p>
        </c:rich>
      </c:tx>
      <c:layout>
        <c:manualLayout>
          <c:xMode val="edge"/>
          <c:yMode val="edge"/>
          <c:x val="0.17705555555555558"/>
          <c:y val="4.8611111111111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Accuracy!$M$1:$P$1</c:f>
              <c:strCache>
                <c:ptCount val="4"/>
                <c:pt idx="0">
                  <c:v>None</c:v>
                </c:pt>
                <c:pt idx="1">
                  <c:v>Dist 3</c:v>
                </c:pt>
                <c:pt idx="2">
                  <c:v>Dist 5</c:v>
                </c:pt>
                <c:pt idx="3">
                  <c:v>Dist 7</c:v>
                </c:pt>
              </c:strCache>
            </c:strRef>
          </c:cat>
          <c:val>
            <c:numRef>
              <c:f>Accuracy!$M$2:$P$2</c:f>
              <c:numCache>
                <c:formatCode>General</c:formatCode>
                <c:ptCount val="4"/>
                <c:pt idx="0">
                  <c:v>0.13038469479999984</c:v>
                </c:pt>
                <c:pt idx="1">
                  <c:v>3.0971504399999954E-2</c:v>
                </c:pt>
                <c:pt idx="2">
                  <c:v>5.5453585199999995E-2</c:v>
                </c:pt>
                <c:pt idx="3">
                  <c:v>7.8622702000000197E-2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23-463B-B579-D58CD254A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4975240"/>
        <c:axId val="1674977288"/>
      </c:barChart>
      <c:catAx>
        <c:axId val="1674975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Force &amp; Distance Minimum To Be Considered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4977288"/>
        <c:crosses val="autoZero"/>
        <c:auto val="1"/>
        <c:lblAlgn val="ctr"/>
        <c:lblOffset val="100"/>
        <c:noMultiLvlLbl val="0"/>
      </c:catAx>
      <c:valAx>
        <c:axId val="1674977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4975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Loop Time vs. Distance</a:t>
            </a:r>
          </a:p>
        </c:rich>
      </c:tx>
      <c:layout>
        <c:manualLayout>
          <c:xMode val="edge"/>
          <c:yMode val="edge"/>
          <c:x val="0.17705555555555558"/>
          <c:y val="4.8611111111111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Accuracy!$M$1:$P$1</c:f>
              <c:strCache>
                <c:ptCount val="4"/>
                <c:pt idx="0">
                  <c:v>None</c:v>
                </c:pt>
                <c:pt idx="1">
                  <c:v>Dist 3</c:v>
                </c:pt>
                <c:pt idx="2">
                  <c:v>Dist 5</c:v>
                </c:pt>
                <c:pt idx="3">
                  <c:v>Dist 7</c:v>
                </c:pt>
              </c:strCache>
            </c:strRef>
          </c:cat>
          <c:val>
            <c:numRef>
              <c:f>Accuracy!$M$2:$P$2</c:f>
              <c:numCache>
                <c:formatCode>General</c:formatCode>
                <c:ptCount val="4"/>
                <c:pt idx="0">
                  <c:v>0.13038469479999984</c:v>
                </c:pt>
                <c:pt idx="1">
                  <c:v>3.0971504399999954E-2</c:v>
                </c:pt>
                <c:pt idx="2">
                  <c:v>5.5453585199999995E-2</c:v>
                </c:pt>
                <c:pt idx="3">
                  <c:v>7.8622702000000197E-2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23-463B-B579-D58CD254A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4975240"/>
        <c:axId val="1674977288"/>
      </c:barChart>
      <c:catAx>
        <c:axId val="1674975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Force &amp; Distance Minimum To Be Considered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4977288"/>
        <c:crosses val="autoZero"/>
        <c:auto val="1"/>
        <c:lblAlgn val="ctr"/>
        <c:lblOffset val="100"/>
        <c:noMultiLvlLbl val="0"/>
      </c:catAx>
      <c:valAx>
        <c:axId val="1674977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4975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Inaccuracy over all iterations for each exit point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Accuracy!$C$1:$E$1</c:f>
              <c:strCache>
                <c:ptCount val="3"/>
                <c:pt idx="0">
                  <c:v>Dist 3</c:v>
                </c:pt>
                <c:pt idx="1">
                  <c:v>Dist 5</c:v>
                </c:pt>
                <c:pt idx="2">
                  <c:v>Dist 7</c:v>
                </c:pt>
              </c:strCache>
            </c:strRef>
          </c:cat>
          <c:val>
            <c:numRef>
              <c:f>Accuracy!$C$2:$E$2</c:f>
              <c:numCache>
                <c:formatCode>General</c:formatCode>
                <c:ptCount val="3"/>
                <c:pt idx="0">
                  <c:v>2.5304871402919969E-3</c:v>
                </c:pt>
                <c:pt idx="1">
                  <c:v>1.0878956198720005E-3</c:v>
                </c:pt>
                <c:pt idx="2">
                  <c:v>5.5688457907999978E-4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28-498F-8918-121D08D63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1899911"/>
        <c:axId val="731890183"/>
      </c:barChart>
      <c:catAx>
        <c:axId val="731899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890183"/>
        <c:crosses val="autoZero"/>
        <c:auto val="1"/>
        <c:lblAlgn val="ctr"/>
        <c:lblOffset val="100"/>
        <c:noMultiLvlLbl val="0"/>
      </c:catAx>
      <c:valAx>
        <c:axId val="731890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Inaccuracy over all iterations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899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Inaccuracy over all iterations for each exit point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Accuracy!$C$1:$E$1</c:f>
              <c:strCache>
                <c:ptCount val="3"/>
                <c:pt idx="0">
                  <c:v>Dist 3</c:v>
                </c:pt>
                <c:pt idx="1">
                  <c:v>Dist 5</c:v>
                </c:pt>
                <c:pt idx="2">
                  <c:v>Dist 7</c:v>
                </c:pt>
              </c:strCache>
            </c:strRef>
          </c:cat>
          <c:val>
            <c:numRef>
              <c:f>Accuracy!$C$2:$E$2</c:f>
              <c:numCache>
                <c:formatCode>General</c:formatCode>
                <c:ptCount val="3"/>
                <c:pt idx="0">
                  <c:v>2.5304871402919969E-3</c:v>
                </c:pt>
                <c:pt idx="1">
                  <c:v>1.0878956198720005E-3</c:v>
                </c:pt>
                <c:pt idx="2">
                  <c:v>5.5688457907999978E-4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28-498F-8918-121D08D63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1899911"/>
        <c:axId val="731890183"/>
      </c:barChart>
      <c:catAx>
        <c:axId val="731899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890183"/>
        <c:crosses val="autoZero"/>
        <c:auto val="1"/>
        <c:lblAlgn val="ctr"/>
        <c:lblOffset val="100"/>
        <c:noMultiLvlLbl val="0"/>
      </c:catAx>
      <c:valAx>
        <c:axId val="731890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Inaccuracy over all iterations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899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Loop Time vs. Distance and Force Cutoffs</a:t>
            </a:r>
          </a:p>
        </c:rich>
      </c:tx>
      <c:layout>
        <c:manualLayout>
          <c:xMode val="edge"/>
          <c:yMode val="edge"/>
          <c:x val="0.17705555555555558"/>
          <c:y val="4.8611111111111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Accuracy!$P$1:$V$1</c:f>
              <c:strCache>
                <c:ptCount val="7"/>
                <c:pt idx="0">
                  <c:v>None</c:v>
                </c:pt>
                <c:pt idx="1">
                  <c:v>F 10</c:v>
                </c:pt>
                <c:pt idx="2">
                  <c:v>F 1</c:v>
                </c:pt>
                <c:pt idx="3">
                  <c:v>F 0.01</c:v>
                </c:pt>
                <c:pt idx="4">
                  <c:v>F 0.001</c:v>
                </c:pt>
                <c:pt idx="5">
                  <c:v>F 0.0001</c:v>
                </c:pt>
                <c:pt idx="6">
                  <c:v>F 0.00001</c:v>
                </c:pt>
              </c:strCache>
            </c:strRef>
          </c:cat>
          <c:val>
            <c:numRef>
              <c:f>Accuracy!$P$2:$V$2</c:f>
              <c:numCache>
                <c:formatCode>General</c:formatCode>
                <c:ptCount val="7"/>
                <c:pt idx="0">
                  <c:v>0.13038469479999984</c:v>
                </c:pt>
                <c:pt idx="1">
                  <c:v>2.8810699599999968E-2</c:v>
                </c:pt>
                <c:pt idx="2">
                  <c:v>5.7186019192323079E-2</c:v>
                </c:pt>
                <c:pt idx="3">
                  <c:v>2.9532247199999983E-2</c:v>
                </c:pt>
                <c:pt idx="4">
                  <c:v>2.9123317600000042E-2</c:v>
                </c:pt>
                <c:pt idx="5">
                  <c:v>2.9112638400000054E-2</c:v>
                </c:pt>
                <c:pt idx="6">
                  <c:v>2.9127271999999964E-2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E4-4C20-86F7-BAFCDC78B9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4975240"/>
        <c:axId val="1674977288"/>
      </c:barChart>
      <c:catAx>
        <c:axId val="1674975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Force &amp; Distance Minimum To Be Considered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4977288"/>
        <c:crosses val="autoZero"/>
        <c:auto val="1"/>
        <c:lblAlgn val="ctr"/>
        <c:lblOffset val="100"/>
        <c:noMultiLvlLbl val="0"/>
      </c:catAx>
      <c:valAx>
        <c:axId val="1674977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Average</a:t>
                </a:r>
                <a:r>
                  <a:rPr lang="en-AU" baseline="0"/>
                  <a:t> Loop Time (s)</a:t>
                </a:r>
                <a:endParaRPr lang="en-A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4975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Loop Time vs. Distance and Force Cutoffs</a:t>
            </a:r>
          </a:p>
        </c:rich>
      </c:tx>
      <c:layout>
        <c:manualLayout>
          <c:xMode val="edge"/>
          <c:yMode val="edge"/>
          <c:x val="0.17705555555555558"/>
          <c:y val="4.8611111111111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Accuracy!$P$1:$V$1</c:f>
              <c:strCache>
                <c:ptCount val="7"/>
                <c:pt idx="0">
                  <c:v>None</c:v>
                </c:pt>
                <c:pt idx="1">
                  <c:v>F 10</c:v>
                </c:pt>
                <c:pt idx="2">
                  <c:v>F 1</c:v>
                </c:pt>
                <c:pt idx="3">
                  <c:v>F 0.01</c:v>
                </c:pt>
                <c:pt idx="4">
                  <c:v>F 0.001</c:v>
                </c:pt>
                <c:pt idx="5">
                  <c:v>F 0.0001</c:v>
                </c:pt>
                <c:pt idx="6">
                  <c:v>F 0.00001</c:v>
                </c:pt>
              </c:strCache>
            </c:strRef>
          </c:cat>
          <c:val>
            <c:numRef>
              <c:f>Accuracy!$P$2:$V$2</c:f>
              <c:numCache>
                <c:formatCode>General</c:formatCode>
                <c:ptCount val="7"/>
                <c:pt idx="0">
                  <c:v>0.13038469479999984</c:v>
                </c:pt>
                <c:pt idx="1">
                  <c:v>2.8810699599999968E-2</c:v>
                </c:pt>
                <c:pt idx="2">
                  <c:v>5.7186019192323079E-2</c:v>
                </c:pt>
                <c:pt idx="3">
                  <c:v>2.9532247199999983E-2</c:v>
                </c:pt>
                <c:pt idx="4">
                  <c:v>2.9123317600000042E-2</c:v>
                </c:pt>
                <c:pt idx="5">
                  <c:v>2.9112638400000054E-2</c:v>
                </c:pt>
                <c:pt idx="6">
                  <c:v>2.9127271999999964E-2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1A-45A5-85A3-CA280AD81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4975240"/>
        <c:axId val="1674977288"/>
      </c:barChart>
      <c:catAx>
        <c:axId val="1674975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Force &amp; Distance Minimum To Be Considered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4977288"/>
        <c:crosses val="autoZero"/>
        <c:auto val="1"/>
        <c:lblAlgn val="ctr"/>
        <c:lblOffset val="100"/>
        <c:noMultiLvlLbl val="0"/>
      </c:catAx>
      <c:valAx>
        <c:axId val="1674977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Average</a:t>
                </a:r>
                <a:r>
                  <a:rPr lang="en-AU" baseline="0"/>
                  <a:t> Loop Time (s)</a:t>
                </a:r>
                <a:endParaRPr lang="en-A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4975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Inaccuracy over all iterations for each exit point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Accuracy!$F$1:$K$1</c:f>
              <c:strCache>
                <c:ptCount val="6"/>
                <c:pt idx="0">
                  <c:v>F 10</c:v>
                </c:pt>
                <c:pt idx="1">
                  <c:v>F 1</c:v>
                </c:pt>
                <c:pt idx="2">
                  <c:v>F 0.01</c:v>
                </c:pt>
                <c:pt idx="3">
                  <c:v>F 0.001</c:v>
                </c:pt>
                <c:pt idx="4">
                  <c:v>F 0.0001</c:v>
                </c:pt>
                <c:pt idx="5">
                  <c:v>F 0.00001</c:v>
                </c:pt>
              </c:strCache>
            </c:strRef>
          </c:cat>
          <c:val>
            <c:numRef>
              <c:f>Accuracy!$F$2:$K$2</c:f>
              <c:numCache>
                <c:formatCode>General</c:formatCode>
                <c:ptCount val="6"/>
                <c:pt idx="0">
                  <c:v>0.25471068590759993</c:v>
                </c:pt>
                <c:pt idx="1">
                  <c:v>0.25471068590759993</c:v>
                </c:pt>
                <c:pt idx="2">
                  <c:v>0.25471068590759993</c:v>
                </c:pt>
                <c:pt idx="3">
                  <c:v>0.25471068590759993</c:v>
                </c:pt>
                <c:pt idx="4">
                  <c:v>0.25471068590759993</c:v>
                </c:pt>
                <c:pt idx="5">
                  <c:v>0.25471068590759993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6F-41C8-995E-75D86DE10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1899911"/>
        <c:axId val="731890183"/>
      </c:barChart>
      <c:catAx>
        <c:axId val="731899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890183"/>
        <c:crosses val="autoZero"/>
        <c:auto val="1"/>
        <c:lblAlgn val="ctr"/>
        <c:lblOffset val="100"/>
        <c:noMultiLvlLbl val="0"/>
      </c:catAx>
      <c:valAx>
        <c:axId val="731890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Inaccuracy over all iterations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899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Average Loop Time vs Spatial Computing Techniques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Dist!$B$1:$C$1</c:f>
              <c:strCache>
                <c:ptCount val="2"/>
                <c:pt idx="0">
                  <c:v>5 Grid</c:v>
                </c:pt>
                <c:pt idx="1">
                  <c:v>10 Grid</c:v>
                </c:pt>
              </c:strCache>
            </c:strRef>
          </c:cat>
          <c:val>
            <c:numRef>
              <c:f>Dist!$B$2:$C$2</c:f>
              <c:numCache>
                <c:formatCode>General</c:formatCode>
                <c:ptCount val="2"/>
                <c:pt idx="0">
                  <c:v>1.2637831932773107E-2</c:v>
                </c:pt>
                <c:pt idx="1">
                  <c:v>9.1308153200000131E-2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B7-40E3-AFCC-92EBD74A8E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0698672"/>
        <c:axId val="310682352"/>
      </c:barChart>
      <c:catAx>
        <c:axId val="310698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682352"/>
        <c:crosses val="autoZero"/>
        <c:auto val="1"/>
        <c:lblAlgn val="ctr"/>
        <c:lblOffset val="100"/>
        <c:noMultiLvlLbl val="0"/>
      </c:catAx>
      <c:valAx>
        <c:axId val="31068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Average Loop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698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069A8-6791-4E31-AB95-437CAC4E1B9F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5F38A-A549-4DBC-AE57-B054F73933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17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5F38A-A549-4DBC-AE57-B054F7393305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118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5CEE-1362-8FF9-ED87-53F2CD19D1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COSC3500: Optimising Electron Interaction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F2094-B48C-AFDC-7994-D10841B5C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Tristan Duncombe s4702098</a:t>
            </a:r>
          </a:p>
          <a:p>
            <a:r>
              <a:rPr lang="en-GB" dirty="0"/>
              <a:t>  5 August 2024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414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24A8-BF5C-7824-B769-A4A969BD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Continue optimising!</a:t>
            </a:r>
          </a:p>
        </p:txBody>
      </p:sp>
    </p:spTree>
    <p:extLst>
      <p:ext uri="{BB962C8B-B14F-4D97-AF65-F5344CB8AC3E}">
        <p14:creationId xmlns:p14="http://schemas.microsoft.com/office/powerpoint/2010/main" val="108797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EXIT loops early if possible: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AD80-F491-9451-A860-107BECA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790955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Another simple optimisation technique is to exit loops if possible. </a:t>
            </a:r>
          </a:p>
          <a:p>
            <a:pPr marL="0" indent="0">
              <a:buNone/>
            </a:pPr>
            <a:r>
              <a:rPr lang="en-AU" dirty="0"/>
              <a:t>This was first considered by using arbitrary distance cutoffs.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2231136" y="6035634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8: Performance of the Average Loop with Distance Cutoffs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94880F9-226B-8CBF-EC30-9BB7FFF106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9759035"/>
              </p:ext>
            </p:extLst>
          </p:nvPr>
        </p:nvGraphicFramePr>
        <p:xfrm>
          <a:off x="3548062" y="3292434"/>
          <a:ext cx="5095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1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EXIT loops early if possible: Distance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2338014" y="4800617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8 Performance of the Average Loop with Distance Cutoffs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94880F9-226B-8CBF-EC30-9BB7FFF106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706705"/>
              </p:ext>
            </p:extLst>
          </p:nvPr>
        </p:nvGraphicFramePr>
        <p:xfrm>
          <a:off x="3548062" y="2153412"/>
          <a:ext cx="5095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7E65CC-8787-0C97-CEB5-5A37C324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014" y="5307008"/>
            <a:ext cx="7729728" cy="3101983"/>
          </a:xfrm>
        </p:spPr>
        <p:txBody>
          <a:bodyPr/>
          <a:lstStyle/>
          <a:p>
            <a:r>
              <a:rPr lang="en-AU" dirty="0"/>
              <a:t>Figure 8 indicates that Distance cutoffs vastly improve performance</a:t>
            </a:r>
          </a:p>
          <a:p>
            <a:r>
              <a:rPr lang="en-AU" dirty="0"/>
              <a:t>Compared to the baseline, performance was improved by at minimum 40% (</a:t>
            </a:r>
            <a:r>
              <a:rPr lang="en-AU" dirty="0" err="1"/>
              <a:t>Dist</a:t>
            </a:r>
            <a:r>
              <a:rPr lang="en-AU" dirty="0"/>
              <a:t> 7), with a 76% with the 3m cutoff.</a:t>
            </a:r>
          </a:p>
          <a:p>
            <a:r>
              <a:rPr lang="en-AU" dirty="0"/>
              <a:t>However, the accuracy of the simulation should also be considered.</a:t>
            </a:r>
          </a:p>
        </p:txBody>
      </p:sp>
    </p:spTree>
    <p:extLst>
      <p:ext uri="{BB962C8B-B14F-4D97-AF65-F5344CB8AC3E}">
        <p14:creationId xmlns:p14="http://schemas.microsoft.com/office/powerpoint/2010/main" val="17541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EXIT loops early if possible: Distance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2338014" y="5496780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9: Inaccuracy averaged across all electrons over all 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7E65CC-8787-0C97-CEB5-5A37C324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014" y="2153412"/>
            <a:ext cx="7729728" cy="3101983"/>
          </a:xfrm>
        </p:spPr>
        <p:txBody>
          <a:bodyPr/>
          <a:lstStyle/>
          <a:p>
            <a:r>
              <a:rPr lang="en-AU" dirty="0"/>
              <a:t>To measure the accuracy of the simulation, whenever, it would have ignored a loop, it was added to a sum for each electron which was then averaged.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7AE825C-B652-7460-AF84-F0F49EFE8FC8}"/>
              </a:ext>
              <a:ext uri="{147F2762-F138-4A5C-976F-8EAC2B608ADB}">
                <a16:predDERef xmlns:a16="http://schemas.microsoft.com/office/drawing/2014/main" pred="{F94880F9-226B-8CBF-EC30-9BB7FFF106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293251"/>
              </p:ext>
            </p:extLst>
          </p:nvPr>
        </p:nvGraphicFramePr>
        <p:xfrm>
          <a:off x="3810000" y="287679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09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EXIT loops early if possible: Distance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2231136" y="4833222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9: Inaccuracy averaged across all electrons over all 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7E65CC-8787-0C97-CEB5-5A37C324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5307008"/>
            <a:ext cx="7729728" cy="3101983"/>
          </a:xfrm>
        </p:spPr>
        <p:txBody>
          <a:bodyPr/>
          <a:lstStyle/>
          <a:p>
            <a:r>
              <a:rPr lang="en-AU" dirty="0"/>
              <a:t>To measure the accuracy of the simulation, whenever, it would have ignored a loop, it was added to a sum for each electron which was then averaged.</a:t>
            </a:r>
          </a:p>
          <a:p>
            <a:r>
              <a:rPr lang="en-AU" dirty="0"/>
              <a:t>The accuracy at lowest decreases by 0.25cm per loop with the decrease for the 7m cutoff was only 0.05cm per loop.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7AE825C-B652-7460-AF84-F0F49EFE8FC8}"/>
              </a:ext>
              <a:ext uri="{147F2762-F138-4A5C-976F-8EAC2B608ADB}">
                <a16:predDERef xmlns:a16="http://schemas.microsoft.com/office/drawing/2014/main" pred="{F94880F9-226B-8CBF-EC30-9BB7FFF106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176172"/>
              </p:ext>
            </p:extLst>
          </p:nvPr>
        </p:nvGraphicFramePr>
        <p:xfrm>
          <a:off x="3810000" y="21534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991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24A8-BF5C-7824-B769-A4A969BD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Continue optimising!</a:t>
            </a:r>
          </a:p>
        </p:txBody>
      </p:sp>
    </p:spTree>
    <p:extLst>
      <p:ext uri="{BB962C8B-B14F-4D97-AF65-F5344CB8AC3E}">
        <p14:creationId xmlns:p14="http://schemas.microsoft.com/office/powerpoint/2010/main" val="322953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EXIT loops early if possible: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AD80-F491-9451-A860-107BECA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61164"/>
            <a:ext cx="7729728" cy="219452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Another variable to end the loop was force. Force cutoffs were implementing across a variety of ranges but was not used due to an evident issue.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2231136" y="6035634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10: Performance of the Average Loop with Distance Cutoffs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4880F9-226B-8CBF-EC30-9BB7FFF106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0221424"/>
              </p:ext>
            </p:extLst>
          </p:nvPr>
        </p:nvGraphicFramePr>
        <p:xfrm>
          <a:off x="3548062" y="3292434"/>
          <a:ext cx="5095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852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EXIT loops early if possible: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AD80-F491-9451-A860-107BECA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5233169"/>
            <a:ext cx="7729728" cy="2194528"/>
          </a:xfrm>
        </p:spPr>
        <p:txBody>
          <a:bodyPr/>
          <a:lstStyle/>
          <a:p>
            <a:r>
              <a:rPr lang="en-AU" dirty="0"/>
              <a:t>Figure 10 raised a number of concerns.</a:t>
            </a:r>
          </a:p>
          <a:p>
            <a:r>
              <a:rPr lang="en-AU" dirty="0"/>
              <a:t>It was expected that a high force cutoff would perform better, yet there was no difference, excluding F = 1.</a:t>
            </a:r>
          </a:p>
          <a:p>
            <a:r>
              <a:rPr lang="en-AU" dirty="0"/>
              <a:t>All these runs were tested multiple times, and results were consistent.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2231136" y="4845369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10: Performance of the Average Loop with Distance Cutoffs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4880F9-226B-8CBF-EC30-9BB7FFF106AF}"/>
              </a:ext>
            </a:extLst>
          </p:cNvPr>
          <p:cNvGraphicFramePr>
            <a:graphicFrameLocks/>
          </p:cNvGraphicFramePr>
          <p:nvPr/>
        </p:nvGraphicFramePr>
        <p:xfrm>
          <a:off x="3548062" y="2057400"/>
          <a:ext cx="5095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188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EXIT loops early if possible: </a:t>
            </a:r>
            <a:r>
              <a:rPr lang="en-AU" dirty="0" err="1"/>
              <a:t>FOrce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2231136" y="4815356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11: Inaccuracy averaged across all electrons over all loops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7AE825C-B652-7460-AF84-F0F49EFE8FC8}"/>
              </a:ext>
              <a:ext uri="{147F2762-F138-4A5C-976F-8EAC2B608ADB}">
                <a16:predDERef xmlns:a16="http://schemas.microsoft.com/office/drawing/2014/main" pred="{F94880F9-226B-8CBF-EC30-9BB7FFF106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811308"/>
              </p:ext>
            </p:extLst>
          </p:nvPr>
        </p:nvGraphicFramePr>
        <p:xfrm>
          <a:off x="3810000" y="221809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E1D052-4C54-E34E-BFCF-5E3DD585D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5211884"/>
            <a:ext cx="7729728" cy="3101983"/>
          </a:xfrm>
        </p:spPr>
        <p:txBody>
          <a:bodyPr/>
          <a:lstStyle/>
          <a:p>
            <a:r>
              <a:rPr lang="en-AU" dirty="0"/>
              <a:t>Figure 11 continues to identify the peculiarities with the force cutoffs.</a:t>
            </a:r>
          </a:p>
          <a:p>
            <a:r>
              <a:rPr lang="en-AU" dirty="0"/>
              <a:t>All force cutoffs produced an identical inaccuracy.</a:t>
            </a:r>
          </a:p>
          <a:p>
            <a:pPr marL="0" indent="0">
              <a:buNone/>
            </a:pPr>
            <a:br>
              <a:rPr lang="en-AU" dirty="0"/>
            </a:br>
            <a:r>
              <a:rPr lang="en-AU" dirty="0"/>
              <a:t>Force cutoff was not used forward on this project due to the inconsistency.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894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24A8-BF5C-7824-B769-A4A969BD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Continue optimising!</a:t>
            </a:r>
          </a:p>
        </p:txBody>
      </p:sp>
    </p:spTree>
    <p:extLst>
      <p:ext uri="{BB962C8B-B14F-4D97-AF65-F5344CB8AC3E}">
        <p14:creationId xmlns:p14="http://schemas.microsoft.com/office/powerpoint/2010/main" val="37989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CECA-02EA-18F1-FFEC-4974644C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project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BFC-B49D-DEAD-50B9-AAD33EBD9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AU" dirty="0"/>
                  <a:t>This project consisted of implementing an electron interaction simulation in a void</a:t>
                </a:r>
              </a:p>
              <a:p>
                <a:r>
                  <a:rPr lang="en-AU" dirty="0"/>
                  <a:t>This was implemented using Coulomb’s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		where:</a:t>
                </a:r>
              </a:p>
              <a:p>
                <a:pPr marL="0" indent="0">
                  <a:buNone/>
                </a:pPr>
                <a:r>
                  <a:rPr lang="en-AU" dirty="0"/>
                  <a:t>		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AU" dirty="0"/>
                  <a:t> is the magnitude of the force</a:t>
                </a:r>
              </a:p>
              <a:p>
                <a:pPr marL="0" indent="0">
                  <a:buNone/>
                </a:pPr>
                <a:r>
                  <a:rPr lang="en-AU" dirty="0"/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is Coulomb’s Constant</a:t>
                </a:r>
              </a:p>
              <a:p>
                <a:pPr marL="0" indent="0">
                  <a:buNone/>
                </a:pPr>
                <a:r>
                  <a:rPr lang="en-AU" dirty="0"/>
                  <a:t>		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AU" dirty="0"/>
                  <a:t> is the product of the magnitude of the charge</a:t>
                </a:r>
              </a:p>
              <a:p>
                <a:pPr marL="0" indent="0">
                  <a:buNone/>
                </a:pPr>
                <a:r>
                  <a:rPr lang="en-AU" dirty="0"/>
                  <a:t>	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dirty="0"/>
                  <a:t> is the distance</a:t>
                </a:r>
              </a:p>
              <a:p>
                <a:r>
                  <a:rPr lang="en-AU" dirty="0"/>
                  <a:t>It is important to note the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AU" dirty="0"/>
                  <a:t> is inversely proportional to distance.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BFC-B49D-DEAD-50B9-AAD33EBD9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7" t="-1179" b="-9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76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computing: chunking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AD80-F491-9451-A860-107BECA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54649"/>
            <a:ext cx="7729728" cy="1527018"/>
          </a:xfrm>
        </p:spPr>
        <p:txBody>
          <a:bodyPr/>
          <a:lstStyle/>
          <a:p>
            <a:r>
              <a:rPr lang="en-AU" dirty="0"/>
              <a:t>Another technique to improve performance was to chunk the space.</a:t>
            </a:r>
          </a:p>
          <a:p>
            <a:r>
              <a:rPr lang="en-AU" dirty="0"/>
              <a:t>This is to split the area into specific chunks and consider these individually.</a:t>
            </a:r>
          </a:p>
          <a:p>
            <a:r>
              <a:rPr lang="en-AU" dirty="0"/>
              <a:t>Rather than considering all electrons in all grids, when applying the force, the aggregated force from each grid was considered and its position.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2231136" y="6035634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12: Performance of the 5 by 5 by 5 and 10 by 10 by 10 Chunked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45F65CF-94AA-249B-A941-27D6ED7B96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1415381"/>
              </p:ext>
            </p:extLst>
          </p:nvPr>
        </p:nvGraphicFramePr>
        <p:xfrm>
          <a:off x="4056017" y="4023983"/>
          <a:ext cx="4079966" cy="2090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69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computing: chunking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AD80-F491-9451-A860-107BECA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53411"/>
            <a:ext cx="7729728" cy="4426561"/>
          </a:xfrm>
        </p:spPr>
        <p:txBody>
          <a:bodyPr>
            <a:normAutofit/>
          </a:bodyPr>
          <a:lstStyle/>
          <a:p>
            <a:r>
              <a:rPr lang="en-AU" dirty="0"/>
              <a:t>Whilst the performance of both grids certainly improved performance, there were odd behaviours caused by this implementation.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This was believed to be caused by the averaging of the location of the charge.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8088656" y="2816414"/>
            <a:ext cx="2290628" cy="955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13: Odd Behaviour Exhibited of the Chunking Implementation</a:t>
            </a:r>
          </a:p>
        </p:txBody>
      </p:sp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B890481-AFF2-FEB2-E3E9-DC6177CD8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44" y="2753815"/>
            <a:ext cx="3985312" cy="31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24A8-BF5C-7824-B769-A4A969BD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optimisation</a:t>
            </a:r>
          </a:p>
        </p:txBody>
      </p:sp>
    </p:spTree>
    <p:extLst>
      <p:ext uri="{BB962C8B-B14F-4D97-AF65-F5344CB8AC3E}">
        <p14:creationId xmlns:p14="http://schemas.microsoft.com/office/powerpoint/2010/main" val="418958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computing: octree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AD80-F491-9451-A860-107BECA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2194528"/>
          </a:xfrm>
        </p:spPr>
        <p:txBody>
          <a:bodyPr/>
          <a:lstStyle/>
          <a:p>
            <a:r>
              <a:rPr lang="en-AU" dirty="0"/>
              <a:t>Another technique to improve performance was to implement an octree.</a:t>
            </a:r>
          </a:p>
          <a:p>
            <a:r>
              <a:rPr lang="en-AU" dirty="0"/>
              <a:t>This is a recursive structure which splits the space into partitions of eight octants.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2231136" y="6035634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14: Performance all Spatial Computing Techniques Compared to Baseline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86501A8-D681-9CC7-76D4-AB1C5E3DE0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440441"/>
              </p:ext>
            </p:extLst>
          </p:nvPr>
        </p:nvGraphicFramePr>
        <p:xfrm>
          <a:off x="3810000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736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1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computing: octree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AD80-F491-9451-A860-107BECA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5198364"/>
            <a:ext cx="7729728" cy="1227150"/>
          </a:xfrm>
        </p:spPr>
        <p:txBody>
          <a:bodyPr/>
          <a:lstStyle/>
          <a:p>
            <a:r>
              <a:rPr lang="en-AU" dirty="0"/>
              <a:t>The Octree implementation resembled the original implemented the closest.</a:t>
            </a:r>
          </a:p>
          <a:p>
            <a:r>
              <a:rPr lang="en-AU" dirty="0"/>
              <a:t>It performed in between the 5 by 5 by 5 grid and 10 by 10 by 10, whilst matching the 10 by 10 by 10 in terms of accuracy, excluding the 3m.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2231136" y="4873272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14: Performance all Spatial Computing Techniques Compared to Baseline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86501A8-D681-9CC7-76D4-AB1C5E3DE0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2228370"/>
              </p:ext>
            </p:extLst>
          </p:nvPr>
        </p:nvGraphicFramePr>
        <p:xfrm>
          <a:off x="3810000" y="221654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1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AD80-F491-9451-A860-107BECA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74228"/>
            <a:ext cx="7729728" cy="3621175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Throughout this project, a serial implementation of an electron interaction simulation has been implemented.</a:t>
            </a:r>
          </a:p>
          <a:p>
            <a:r>
              <a:rPr lang="en-AU" dirty="0"/>
              <a:t>Multiple optimisations were implemented;</a:t>
            </a:r>
          </a:p>
          <a:p>
            <a:pPr lvl="1"/>
            <a:r>
              <a:rPr lang="en-AU" dirty="0"/>
              <a:t>Remove loop invariant code</a:t>
            </a:r>
          </a:p>
          <a:p>
            <a:pPr lvl="1"/>
            <a:r>
              <a:rPr lang="en-AU" dirty="0"/>
              <a:t>Exit loops early if possible</a:t>
            </a:r>
          </a:p>
          <a:p>
            <a:pPr lvl="2"/>
            <a:r>
              <a:rPr lang="en-AU" dirty="0"/>
              <a:t>Exiting by Distance</a:t>
            </a:r>
          </a:p>
          <a:p>
            <a:pPr lvl="2"/>
            <a:r>
              <a:rPr lang="en-AU" dirty="0"/>
              <a:t>Exiting by Force (did not behave as expected)</a:t>
            </a:r>
          </a:p>
          <a:p>
            <a:pPr lvl="1"/>
            <a:r>
              <a:rPr lang="en-AU" dirty="0"/>
              <a:t>Spatial Computing: Chunking</a:t>
            </a:r>
          </a:p>
          <a:p>
            <a:pPr lvl="2"/>
            <a:r>
              <a:rPr lang="en-AU" dirty="0"/>
              <a:t>Accuracy of the simulation was compromised</a:t>
            </a:r>
          </a:p>
          <a:p>
            <a:pPr lvl="1"/>
            <a:r>
              <a:rPr lang="en-AU" dirty="0"/>
              <a:t>Spatial Computing: Octree</a:t>
            </a:r>
          </a:p>
          <a:p>
            <a:pPr lvl="2"/>
            <a:r>
              <a:rPr lang="en-AU" dirty="0"/>
              <a:t>The most effective in terms of performance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 descr="A graph of a graph of dots&#10;&#10;Description automatically generated with medium confidence">
            <a:extLst>
              <a:ext uri="{FF2B5EF4-FFF2-40B4-BE49-F238E27FC236}">
                <a16:creationId xmlns:a16="http://schemas.microsoft.com/office/drawing/2014/main" id="{FC2EE629-AC86-7C7D-63F4-899036CC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981" y="3490784"/>
            <a:ext cx="4209020" cy="3367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5DB95-426A-C169-1FDA-EE76D56F2061}"/>
              </a:ext>
            </a:extLst>
          </p:cNvPr>
          <p:cNvSpPr txBox="1"/>
          <p:nvPr/>
        </p:nvSpPr>
        <p:spPr>
          <a:xfrm>
            <a:off x="6503745" y="6119336"/>
            <a:ext cx="1900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Figure 1: Final Implementation of Project</a:t>
            </a:r>
          </a:p>
        </p:txBody>
      </p:sp>
    </p:spTree>
    <p:extLst>
      <p:ext uri="{BB962C8B-B14F-4D97-AF65-F5344CB8AC3E}">
        <p14:creationId xmlns:p14="http://schemas.microsoft.com/office/powerpoint/2010/main" val="270913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Conclusion: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AD80-F491-9451-A860-107BECA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74228"/>
            <a:ext cx="7729728" cy="3621175"/>
          </a:xfrm>
        </p:spPr>
        <p:txBody>
          <a:bodyPr>
            <a:normAutofit/>
          </a:bodyPr>
          <a:lstStyle/>
          <a:p>
            <a:r>
              <a:rPr lang="en-AU" dirty="0"/>
              <a:t>Overall, this project I learnt a significant amount</a:t>
            </a:r>
          </a:p>
          <a:p>
            <a:pPr lvl="1"/>
            <a:r>
              <a:rPr lang="en-AU" dirty="0"/>
              <a:t>About </a:t>
            </a:r>
            <a:r>
              <a:rPr lang="en-AU" dirty="0" err="1"/>
              <a:t>cpp</a:t>
            </a:r>
            <a:r>
              <a:rPr lang="en-AU" dirty="0"/>
              <a:t>, which I was unfamiliar with before starting this, and</a:t>
            </a:r>
          </a:p>
          <a:p>
            <a:pPr lvl="1"/>
            <a:r>
              <a:rPr lang="en-AU" dirty="0"/>
              <a:t>Spatial computing which I was similarly unfamiliar with.</a:t>
            </a:r>
          </a:p>
          <a:p>
            <a:r>
              <a:rPr lang="en-AU" dirty="0"/>
              <a:t>Both techniques that encountered issues were likely resulting from implementation details.</a:t>
            </a:r>
          </a:p>
          <a:p>
            <a:pPr lvl="1"/>
            <a:r>
              <a:rPr lang="en-AU" dirty="0"/>
              <a:t>They could have been fixed or resolved, but rather I chose to move to focus on larger improvements</a:t>
            </a:r>
          </a:p>
          <a:p>
            <a:r>
              <a:rPr lang="en-AU" dirty="0"/>
              <a:t>Milestone 2 will consist of extending this implementation to consider how to parallelise the octree implementation</a:t>
            </a:r>
          </a:p>
          <a:p>
            <a:pPr lvl="1"/>
            <a:r>
              <a:rPr lang="en-AU" dirty="0"/>
              <a:t>This is often used in graphics or raytracing, so it will likely be using CUDA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86501A8-D681-9CC7-76D4-AB1C5E3DE0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985738"/>
              </p:ext>
            </p:extLst>
          </p:nvPr>
        </p:nvGraphicFramePr>
        <p:xfrm>
          <a:off x="9032788" y="5035378"/>
          <a:ext cx="3185127" cy="1822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CB7AF6-BF13-9151-E458-F35F9F5A2B8D}"/>
              </a:ext>
            </a:extLst>
          </p:cNvPr>
          <p:cNvSpPr txBox="1">
            <a:spLocks/>
          </p:cNvSpPr>
          <p:nvPr/>
        </p:nvSpPr>
        <p:spPr>
          <a:xfrm>
            <a:off x="6302688" y="6393201"/>
            <a:ext cx="3014307" cy="396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14: Performance all Spatial Computing Techniques Compared to Baseline</a:t>
            </a:r>
          </a:p>
        </p:txBody>
      </p:sp>
    </p:spTree>
    <p:extLst>
      <p:ext uri="{BB962C8B-B14F-4D97-AF65-F5344CB8AC3E}">
        <p14:creationId xmlns:p14="http://schemas.microsoft.com/office/powerpoint/2010/main" val="5928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0B43-0443-E1EB-2C4F-A62E9018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15F1-E06E-7703-9128-3F2143128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A graph of a graph of dots&#10;&#10;Description automatically generated with medium confidence">
            <a:extLst>
              <a:ext uri="{FF2B5EF4-FFF2-40B4-BE49-F238E27FC236}">
                <a16:creationId xmlns:a16="http://schemas.microsoft.com/office/drawing/2014/main" id="{2C20D756-70DD-8BCC-A1D1-7720940B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82" y="0"/>
            <a:ext cx="85725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89BC0-9FED-E34C-C68A-2FC530FD203B}"/>
              </a:ext>
            </a:extLst>
          </p:cNvPr>
          <p:cNvSpPr txBox="1"/>
          <p:nvPr/>
        </p:nvSpPr>
        <p:spPr>
          <a:xfrm>
            <a:off x="1629005" y="6119336"/>
            <a:ext cx="1900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Figure 1: Final Implementation of Project</a:t>
            </a:r>
          </a:p>
        </p:txBody>
      </p:sp>
    </p:spTree>
    <p:extLst>
      <p:ext uri="{BB962C8B-B14F-4D97-AF65-F5344CB8AC3E}">
        <p14:creationId xmlns:p14="http://schemas.microsoft.com/office/powerpoint/2010/main" val="167118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26BA-04D0-9169-E270-66B8B800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4FCF-3342-F5D6-0EA0-61BE90CC4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To initially implement the simulation, a simple approach was taken.</a:t>
            </a:r>
          </a:p>
          <a:p>
            <a:r>
              <a:rPr lang="en-GB" dirty="0"/>
              <a:t>All 1000 electrons were randomly placed within a 1m-by-1m-by-1m volume.</a:t>
            </a:r>
          </a:p>
          <a:p>
            <a:r>
              <a:rPr lang="en-GB" dirty="0"/>
              <a:t>For each 0.1s period of time:</a:t>
            </a:r>
          </a:p>
          <a:p>
            <a:pPr lvl="1"/>
            <a:r>
              <a:rPr lang="en-GB" dirty="0"/>
              <a:t>Every electron calculates the force imposed on it.</a:t>
            </a:r>
          </a:p>
          <a:p>
            <a:pPr lvl="1"/>
            <a:r>
              <a:rPr lang="en-GB" dirty="0"/>
              <a:t>Using trigonometry, we can calculate this force to see how it would change the X,Y,Z position.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CFD40-BBFF-A390-BE6A-5F2E13FA2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580" y="4756478"/>
            <a:ext cx="3776420" cy="2101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B7B37-BB57-AEA2-722E-9DAD45864FDF}"/>
              </a:ext>
            </a:extLst>
          </p:cNvPr>
          <p:cNvSpPr txBox="1"/>
          <p:nvPr/>
        </p:nvSpPr>
        <p:spPr>
          <a:xfrm>
            <a:off x="6757059" y="5893308"/>
            <a:ext cx="1900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Figure 2: Simple Pseudo Code of Simulation</a:t>
            </a:r>
          </a:p>
        </p:txBody>
      </p:sp>
    </p:spTree>
    <p:extLst>
      <p:ext uri="{BB962C8B-B14F-4D97-AF65-F5344CB8AC3E}">
        <p14:creationId xmlns:p14="http://schemas.microsoft.com/office/powerpoint/2010/main" val="279973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26BA-04D0-9169-E270-66B8B800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implementation: Visualisation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B7B37-BB57-AEA2-722E-9DAD45864FDF}"/>
              </a:ext>
            </a:extLst>
          </p:cNvPr>
          <p:cNvSpPr txBox="1"/>
          <p:nvPr/>
        </p:nvSpPr>
        <p:spPr>
          <a:xfrm>
            <a:off x="0" y="5934670"/>
            <a:ext cx="1900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Figure 3: Initial Implementation Visualisation</a:t>
            </a:r>
          </a:p>
        </p:txBody>
      </p:sp>
      <p:pic>
        <p:nvPicPr>
          <p:cNvPr id="7" name="Picture 6" descr="A graph of a ball in a square&#10;&#10;Description automatically generated">
            <a:extLst>
              <a:ext uri="{FF2B5EF4-FFF2-40B4-BE49-F238E27FC236}">
                <a16:creationId xmlns:a16="http://schemas.microsoft.com/office/drawing/2014/main" id="{226819E0-A35C-2C41-107C-4C8A6809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6D6C-5B10-6840-1046-28076709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Benchmarking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163A4-3A05-8B32-70FA-37AC2ACA7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326815" cy="3101983"/>
          </a:xfrm>
        </p:spPr>
        <p:txBody>
          <a:bodyPr/>
          <a:lstStyle/>
          <a:p>
            <a:r>
              <a:rPr lang="en-AU" dirty="0"/>
              <a:t>To adequately test optimisation two benchmarks were developed:</a:t>
            </a:r>
          </a:p>
          <a:p>
            <a:r>
              <a:rPr lang="en-AU" dirty="0"/>
              <a:t>Timing</a:t>
            </a:r>
          </a:p>
          <a:p>
            <a:pPr lvl="1"/>
            <a:r>
              <a:rPr lang="en-AU" dirty="0"/>
              <a:t>The main benchmark was the time taken to calculate the force for each electron.</a:t>
            </a:r>
          </a:p>
          <a:p>
            <a:pPr lvl="1"/>
            <a:r>
              <a:rPr lang="en-AU" dirty="0"/>
              <a:t>This will be mainly used to illustrate the complexity of the simulation.</a:t>
            </a:r>
          </a:p>
          <a:p>
            <a:r>
              <a:rPr lang="en-AU" dirty="0"/>
              <a:t>Accuracy</a:t>
            </a:r>
          </a:p>
          <a:p>
            <a:pPr lvl="1"/>
            <a:r>
              <a:rPr lang="en-AU" dirty="0"/>
              <a:t>Accuracy will be used at times to determine whether the simulation accuracy is being undermined for performance.</a:t>
            </a:r>
          </a:p>
          <a:p>
            <a:pPr marL="228600" lvl="1" indent="0">
              <a:buNone/>
            </a:pPr>
            <a:r>
              <a:rPr lang="en-AU" b="1" dirty="0"/>
              <a:t>Each test was run multiple times to ensure consistent results.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6D57-55F8-9EBC-6C03-6E45FC02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522" y="4980120"/>
            <a:ext cx="3772478" cy="1877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0579B-709D-162C-8E8C-2AE86C4BD984}"/>
              </a:ext>
            </a:extLst>
          </p:cNvPr>
          <p:cNvSpPr txBox="1"/>
          <p:nvPr/>
        </p:nvSpPr>
        <p:spPr>
          <a:xfrm>
            <a:off x="10908929" y="4456900"/>
            <a:ext cx="190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Figure 5: Timing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9709A7-2912-9EB8-CECA-CFFB1A91C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961" y="5579065"/>
            <a:ext cx="4459561" cy="1291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2DC77-DCE3-E9DF-4E6B-341462A8AD44}"/>
              </a:ext>
            </a:extLst>
          </p:cNvPr>
          <p:cNvSpPr txBox="1"/>
          <p:nvPr/>
        </p:nvSpPr>
        <p:spPr>
          <a:xfrm>
            <a:off x="2475251" y="6334780"/>
            <a:ext cx="190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Figure 4:  Accuracy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4845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24A8-BF5C-7824-B769-A4A969BD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optimise!</a:t>
            </a:r>
          </a:p>
        </p:txBody>
      </p:sp>
    </p:spTree>
    <p:extLst>
      <p:ext uri="{BB962C8B-B14F-4D97-AF65-F5344CB8AC3E}">
        <p14:creationId xmlns:p14="http://schemas.microsoft.com/office/powerpoint/2010/main" val="377258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Remove loop invariant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AD80-F491-9451-A860-107BECA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39652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 simple optimisation technique is to remove invariant code!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04A29-1B04-C0EF-58D4-3ED412A7D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3034572"/>
            <a:ext cx="8688012" cy="18576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1659141" y="4832573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6:  What was removed from the loop invariant</a:t>
            </a:r>
          </a:p>
        </p:txBody>
      </p:sp>
    </p:spTree>
    <p:extLst>
      <p:ext uri="{BB962C8B-B14F-4D97-AF65-F5344CB8AC3E}">
        <p14:creationId xmlns:p14="http://schemas.microsoft.com/office/powerpoint/2010/main" val="9414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154-FE53-AE40-9695-405C78F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Remove loop invariant code: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AD80-F491-9451-A860-107BECA2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39652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While removing loop invariant code is a simple technique, does make an impact!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C1F840-C539-D314-3049-72CCDF842FCF}"/>
              </a:ext>
            </a:extLst>
          </p:cNvPr>
          <p:cNvSpPr txBox="1">
            <a:spLocks/>
          </p:cNvSpPr>
          <p:nvPr/>
        </p:nvSpPr>
        <p:spPr>
          <a:xfrm>
            <a:off x="4037610" y="4786853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Figure 7:  Average Time Per Loop after Optimising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64A4D73-37D5-A86C-C880-06E86C343CF8}"/>
              </a:ext>
              <a:ext uri="{147F2762-F138-4A5C-976F-8EAC2B608ADB}">
                <a16:predDERef xmlns:a16="http://schemas.microsoft.com/office/drawing/2014/main" pred="{C9087467-9C61-A385-1952-A6C32F1332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401877"/>
              </p:ext>
            </p:extLst>
          </p:nvPr>
        </p:nvGraphicFramePr>
        <p:xfrm>
          <a:off x="4037610" y="2921330"/>
          <a:ext cx="4344390" cy="1879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311A5B-B754-9C54-BDFE-8EED4A7B8DB3}"/>
              </a:ext>
            </a:extLst>
          </p:cNvPr>
          <p:cNvSpPr txBox="1">
            <a:spLocks/>
          </p:cNvSpPr>
          <p:nvPr/>
        </p:nvSpPr>
        <p:spPr>
          <a:xfrm>
            <a:off x="2344941" y="5390066"/>
            <a:ext cx="7729728" cy="39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This was 8μs per loop or 0.008 in total, which isn’t much, but it’s something!</a:t>
            </a:r>
          </a:p>
        </p:txBody>
      </p:sp>
    </p:spTree>
    <p:extLst>
      <p:ext uri="{BB962C8B-B14F-4D97-AF65-F5344CB8AC3E}">
        <p14:creationId xmlns:p14="http://schemas.microsoft.com/office/powerpoint/2010/main" val="315843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Graphic spid="4" grpId="0">
        <p:bldAsOne/>
      </p:bldGraphic>
      <p:bldP spid="8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2787</TotalTime>
  <Words>1322</Words>
  <Application>Microsoft Office PowerPoint</Application>
  <PresentationFormat>Widescreen</PresentationFormat>
  <Paragraphs>159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Cambria Math</vt:lpstr>
      <vt:lpstr>Gill Sans MT</vt:lpstr>
      <vt:lpstr>Parcel</vt:lpstr>
      <vt:lpstr>COSC3500: Optimising Electron Interaction Simulation</vt:lpstr>
      <vt:lpstr>The project</vt:lpstr>
      <vt:lpstr>PowerPoint Presentation</vt:lpstr>
      <vt:lpstr>Initial implementation</vt:lpstr>
      <vt:lpstr>Initial implementation: Visualisation</vt:lpstr>
      <vt:lpstr>Benchmarking</vt:lpstr>
      <vt:lpstr>Let’s optimise!</vt:lpstr>
      <vt:lpstr>Remove loop invariant code</vt:lpstr>
      <vt:lpstr>Remove loop invariant code: performance</vt:lpstr>
      <vt:lpstr>Let’s Continue optimising!</vt:lpstr>
      <vt:lpstr>EXIT loops early if possible: Distance</vt:lpstr>
      <vt:lpstr>EXIT loops early if possible: Distance</vt:lpstr>
      <vt:lpstr>EXIT loops early if possible: Distance</vt:lpstr>
      <vt:lpstr>EXIT loops early if possible: Distance</vt:lpstr>
      <vt:lpstr>Let’s Continue optimising!</vt:lpstr>
      <vt:lpstr>EXIT loops early if possible: Force</vt:lpstr>
      <vt:lpstr>EXIT loops early if possible: Force</vt:lpstr>
      <vt:lpstr>EXIT loops early if possible: FOrce</vt:lpstr>
      <vt:lpstr>Let’s Continue optimising!</vt:lpstr>
      <vt:lpstr>Spatial computing: chunking</vt:lpstr>
      <vt:lpstr>Spatial computing: chunking</vt:lpstr>
      <vt:lpstr>Final optimisation</vt:lpstr>
      <vt:lpstr>Spatial computing: octree</vt:lpstr>
      <vt:lpstr>Spatial computing: octree</vt:lpstr>
      <vt:lpstr>Conclusion</vt:lpstr>
      <vt:lpstr>Conclusion: 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Tristan Duncombe</dc:creator>
  <cp:lastModifiedBy>Tristan Duncombe</cp:lastModifiedBy>
  <cp:revision>8</cp:revision>
  <dcterms:created xsi:type="dcterms:W3CDTF">2024-09-04T02:28:47Z</dcterms:created>
  <dcterms:modified xsi:type="dcterms:W3CDTF">2024-09-06T00:59:31Z</dcterms:modified>
</cp:coreProperties>
</file>